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56" r:id="rId2"/>
    <p:sldId id="557" r:id="rId3"/>
    <p:sldId id="371" r:id="rId4"/>
    <p:sldId id="377" r:id="rId5"/>
    <p:sldId id="564" r:id="rId6"/>
    <p:sldId id="563" r:id="rId7"/>
    <p:sldId id="567" r:id="rId8"/>
    <p:sldId id="572" r:id="rId9"/>
    <p:sldId id="582" r:id="rId10"/>
    <p:sldId id="561" r:id="rId11"/>
    <p:sldId id="571" r:id="rId12"/>
    <p:sldId id="580" r:id="rId13"/>
    <p:sldId id="565" r:id="rId14"/>
    <p:sldId id="576" r:id="rId15"/>
    <p:sldId id="577" r:id="rId16"/>
    <p:sldId id="569" r:id="rId17"/>
    <p:sldId id="553" r:id="rId18"/>
    <p:sldId id="558" r:id="rId19"/>
    <p:sldId id="581" r:id="rId20"/>
    <p:sldId id="57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892624-89DC-F44D-82DD-512263B75AF6}">
          <p14:sldIdLst>
            <p14:sldId id="556"/>
            <p14:sldId id="557"/>
            <p14:sldId id="371"/>
            <p14:sldId id="377"/>
            <p14:sldId id="564"/>
            <p14:sldId id="563"/>
            <p14:sldId id="567"/>
            <p14:sldId id="572"/>
            <p14:sldId id="582"/>
            <p14:sldId id="561"/>
            <p14:sldId id="571"/>
            <p14:sldId id="580"/>
            <p14:sldId id="565"/>
            <p14:sldId id="576"/>
            <p14:sldId id="577"/>
            <p14:sldId id="569"/>
            <p14:sldId id="553"/>
            <p14:sldId id="558"/>
            <p14:sldId id="581"/>
            <p14:sldId id="5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  <a:srgbClr val="71F515"/>
    <a:srgbClr val="B5B5B5"/>
    <a:srgbClr val="AC78C7"/>
    <a:srgbClr val="1F5A9F"/>
    <a:srgbClr val="3368AC"/>
    <a:srgbClr val="FFFF00"/>
    <a:srgbClr val="1E5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9" autoAdjust="0"/>
    <p:restoredTop sz="77842" autoAdjust="0"/>
  </p:normalViewPr>
  <p:slideViewPr>
    <p:cSldViewPr snapToGrid="0" snapToObjects="1">
      <p:cViewPr varScale="1">
        <p:scale>
          <a:sx n="80" d="100"/>
          <a:sy n="80" d="100"/>
        </p:scale>
        <p:origin x="15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2B6BA-7557-404B-8AEF-FFD75234FE2C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4B5B9-1427-EC4F-B064-67C04C44F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46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1B17-4B47-6846-A3E4-F7EACB2F1D5C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BDBB2-CE51-5E45-B859-972EC8E97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73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/>
              <a:t>Add research question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Summary 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Travel time correlation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Something about travel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9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Colored if a repeat “haplotype”. Solid: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&gt; 0.5; dashed: </a:t>
            </a:r>
            <a:r>
              <a:rPr lang="en-US" dirty="0" err="1">
                <a:solidFill>
                  <a:srgbClr val="000000"/>
                </a:solidFill>
              </a:rPr>
              <a:t>rhat</a:t>
            </a:r>
            <a:r>
              <a:rPr lang="en-US" dirty="0">
                <a:solidFill>
                  <a:srgbClr val="000000"/>
                </a:solidFill>
              </a:rPr>
              <a:t> ≤ 0.5 </a:t>
            </a:r>
            <a:endParaRPr lang="en-US" dirty="0"/>
          </a:p>
          <a:p>
            <a:r>
              <a:rPr lang="en-US" dirty="0"/>
              <a:t>How many errors were allowed: 4? </a:t>
            </a:r>
          </a:p>
          <a:p>
            <a:r>
              <a:rPr lang="en-US" dirty="0"/>
              <a:t>I explored allowing 1:20, 4 to 15 were stable. </a:t>
            </a:r>
          </a:p>
          <a:p>
            <a:r>
              <a:rPr lang="en-US" dirty="0"/>
              <a:t>How much relatedness does that correspond to? </a:t>
            </a:r>
          </a:p>
          <a:p>
            <a:r>
              <a:rPr lang="en-US" dirty="0"/>
              <a:t>How different would it be if I only allowed 0 differences? </a:t>
            </a:r>
          </a:p>
          <a:p>
            <a:r>
              <a:rPr lang="en-US" dirty="0"/>
              <a:t>Haps 1 and are not highly related, but 12 is related to 4:7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8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Vladimir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Guapi</a:t>
            </a:r>
            <a:r>
              <a:rPr lang="en-US" dirty="0"/>
              <a:t> to Buenaventura:</a:t>
            </a:r>
            <a:r>
              <a:rPr lang="en-US" baseline="0" dirty="0"/>
              <a:t> fast boat, 6-8 </a:t>
            </a:r>
            <a:r>
              <a:rPr lang="en-US" baseline="0" dirty="0" err="1"/>
              <a:t>ppl</a:t>
            </a:r>
            <a:r>
              <a:rPr lang="en-US" baseline="0" dirty="0"/>
              <a:t>, 4 </a:t>
            </a:r>
            <a:r>
              <a:rPr lang="en-US" baseline="0" dirty="0" err="1"/>
              <a:t>hr</a:t>
            </a:r>
            <a:r>
              <a:rPr lang="en-US" baseline="0" dirty="0"/>
              <a:t>; ship cargo, approx. 50 </a:t>
            </a:r>
            <a:r>
              <a:rPr lang="en-US" baseline="0" dirty="0" err="1"/>
              <a:t>ppl</a:t>
            </a:r>
            <a:r>
              <a:rPr lang="en-US" baseline="0" dirty="0"/>
              <a:t>, 12hr;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Tumaco</a:t>
            </a:r>
            <a:r>
              <a:rPr lang="en-US" baseline="0" dirty="0"/>
              <a:t> road is a bad road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no public transport between </a:t>
            </a:r>
            <a:r>
              <a:rPr lang="en-US" baseline="0" dirty="0" err="1"/>
              <a:t>Guapi</a:t>
            </a:r>
            <a:r>
              <a:rPr lang="en-US" baseline="0" dirty="0"/>
              <a:t> and </a:t>
            </a:r>
            <a:r>
              <a:rPr lang="en-US" baseline="0" dirty="0" err="1"/>
              <a:t>Tumaco</a:t>
            </a:r>
            <a:r>
              <a:rPr lang="en-US" baseline="0" dirty="0"/>
              <a:t>, only contract fast boat; 1 </a:t>
            </a:r>
            <a:r>
              <a:rPr lang="en-US" baseline="0" dirty="0" err="1"/>
              <a:t>hr</a:t>
            </a:r>
            <a:r>
              <a:rPr lang="en-US" baseline="0" dirty="0"/>
              <a:t> to El </a:t>
            </a:r>
            <a:r>
              <a:rPr lang="en-US" baseline="0" dirty="0" err="1"/>
              <a:t>Charco</a:t>
            </a:r>
            <a:r>
              <a:rPr lang="en-US" baseline="0" dirty="0"/>
              <a:t> (just south of </a:t>
            </a:r>
            <a:r>
              <a:rPr lang="en-US" baseline="0" dirty="0" err="1"/>
              <a:t>Guapi</a:t>
            </a:r>
            <a:r>
              <a:rPr lang="en-US" baseline="0" dirty="0"/>
              <a:t>) and 5hrs from El </a:t>
            </a:r>
            <a:r>
              <a:rPr lang="en-US" baseline="0" dirty="0" err="1"/>
              <a:t>Charco</a:t>
            </a:r>
            <a:r>
              <a:rPr lang="en-US" baseline="0" dirty="0"/>
              <a:t> to </a:t>
            </a:r>
            <a:r>
              <a:rPr lang="en-US" baseline="0" dirty="0" err="1"/>
              <a:t>Tumaco</a:t>
            </a:r>
            <a:r>
              <a:rPr lang="en-US" baseline="0" dirty="0"/>
              <a:t>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plantain produced in </a:t>
            </a:r>
            <a:r>
              <a:rPr lang="en-US" baseline="0" dirty="0" err="1"/>
              <a:t>Tumaco</a:t>
            </a:r>
            <a:r>
              <a:rPr lang="en-US" baseline="0" dirty="0"/>
              <a:t> is sold in </a:t>
            </a:r>
            <a:r>
              <a:rPr lang="en-US" baseline="0" dirty="0" err="1"/>
              <a:t>Guapi</a:t>
            </a:r>
            <a:r>
              <a:rPr lang="en-US" baseline="0" dirty="0"/>
              <a:t> (and probably </a:t>
            </a:r>
            <a:r>
              <a:rPr lang="en-US" baseline="0" dirty="0" err="1"/>
              <a:t>Buenventura</a:t>
            </a:r>
            <a:r>
              <a:rPr lang="en-US" baseline="0" dirty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many goods that are received in Buenaventura (the major port of Colombia) are delivered to </a:t>
            </a:r>
            <a:r>
              <a:rPr lang="en-US" baseline="0" dirty="0" err="1"/>
              <a:t>Tumaco</a:t>
            </a: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Diego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Ship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price: around 80.000 – 100.000 COP (1 USD is  3050 COP)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17-18 hours.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Buenaventura: about 10 – 12 hours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Boat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price around 120.000 COP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Buenaventura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4h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 – 3,5 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 transportation. the sea rout is 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(and Vice-versa). A express transportation with good accommodation, food, Buenaventura-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Tumaco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cost up to 4.000.000 COP.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Road trip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Panamerican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freeway (the blue road in the map): No access at all.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inter-municipal road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(Cauca)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Chanzara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Narino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it is a rudimentary and dangerous way, about 2 hours. People do no use this road.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 this helps.. all the info is directly from the sites.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0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39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Connectivity in space and time of human and mosquito populations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landscape over space and time (census information, world pop, daily migration, long term migration)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 population (altitude, forest cover, seasonal variation, bottle necks, global warming)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 (bed nets, drug pressures)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35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into</a:t>
            </a:r>
            <a:r>
              <a:rPr lang="en-US" baseline="0" dirty="0"/>
              <a:t> tree / </a:t>
            </a:r>
            <a:r>
              <a:rPr lang="en-US" baseline="0" dirty="0" err="1"/>
              <a:t>pca</a:t>
            </a:r>
            <a:r>
              <a:rPr lang="en-US" baseline="0" dirty="0"/>
              <a:t> / network </a:t>
            </a:r>
          </a:p>
          <a:p>
            <a:r>
              <a:rPr lang="en-US" baseline="0" dirty="0"/>
              <a:t>Add interpretation</a:t>
            </a:r>
          </a:p>
          <a:p>
            <a:r>
              <a:rPr lang="en-US" baseline="0" dirty="0"/>
              <a:t>Is the high relatedness due to allowing four differences?</a:t>
            </a:r>
          </a:p>
          <a:p>
            <a:r>
              <a:rPr lang="en-US" baseline="0" dirty="0"/>
              <a:t>Circle across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1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cases doubled between 2015 and 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falciparum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vivax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Hotspot of transmission: Choco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P. </a:t>
            </a:r>
            <a:r>
              <a:rPr lang="en-US" baseline="0" dirty="0" err="1"/>
              <a:t>Facliparum</a:t>
            </a:r>
            <a:r>
              <a:rPr lang="en-US" baseline="0" dirty="0"/>
              <a:t> &lt; </a:t>
            </a:r>
            <a:r>
              <a:rPr lang="en-US" dirty="0"/>
              <a:t>P.</a:t>
            </a:r>
            <a:r>
              <a:rPr lang="en-US" baseline="0" dirty="0"/>
              <a:t> Vivax in 2010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P. </a:t>
            </a:r>
            <a:r>
              <a:rPr lang="en-US" baseline="0" dirty="0" err="1"/>
              <a:t>Facliparum</a:t>
            </a:r>
            <a:r>
              <a:rPr lang="en-US" baseline="0" dirty="0"/>
              <a:t> &gt; </a:t>
            </a:r>
            <a:r>
              <a:rPr lang="en-US" dirty="0"/>
              <a:t>P.</a:t>
            </a:r>
            <a:r>
              <a:rPr lang="en-US" baseline="0" dirty="0"/>
              <a:t> Vivax in 2016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Begs the question: </a:t>
            </a:r>
            <a:r>
              <a:rPr lang="en-US" baseline="0" dirty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mpact of human mobility?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9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Font typeface="Arial"/>
              <a:buNone/>
            </a:pPr>
            <a:r>
              <a:rPr lang="en-US" dirty="0"/>
              <a:t>Collected to better understand the population structure of Colombian Plasmodium falciparum in preparation for genotype-</a:t>
            </a:r>
            <a:r>
              <a:rPr lang="en-US" dirty="0" err="1"/>
              <a:t>phentotype</a:t>
            </a:r>
            <a:r>
              <a:rPr lang="en-US" baseline="0" dirty="0"/>
              <a:t> studies of Colombian samples</a:t>
            </a:r>
          </a:p>
          <a:p>
            <a:pPr marL="0" lvl="1" indent="0">
              <a:buFont typeface="Arial"/>
              <a:buNone/>
            </a:pPr>
            <a:r>
              <a:rPr lang="en-US" dirty="0"/>
              <a:t>Long term persistence of clonal malaria parasite Plasmodium falciparum lineages in the </a:t>
            </a:r>
            <a:r>
              <a:rPr lang="en-US" dirty="0" err="1"/>
              <a:t>ColombianPacific</a:t>
            </a:r>
            <a:r>
              <a:rPr lang="en-US" dirty="0"/>
              <a:t> region</a:t>
            </a:r>
          </a:p>
          <a:p>
            <a:pPr marL="0" lvl="1" indent="0">
              <a:buFont typeface="Arial"/>
              <a:buNone/>
            </a:pPr>
            <a:endParaRPr lang="en-US" dirty="0"/>
          </a:p>
          <a:p>
            <a:pPr marL="0" lvl="1" indent="0">
              <a:buFont typeface="Arial"/>
              <a:buNone/>
            </a:pPr>
            <a:r>
              <a:rPr lang="en-US" dirty="0"/>
              <a:t>Cases per 1000 inhabitants</a:t>
            </a:r>
            <a:r>
              <a:rPr lang="en-US" baseline="0" dirty="0"/>
              <a:t> highest in Choco (10-20 cases per year) and Nariño (approx. 10) other &lt; 5</a:t>
            </a:r>
          </a:p>
          <a:p>
            <a:pPr marL="0" lvl="1" indent="0">
              <a:buFont typeface="Arial"/>
              <a:buNone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effectLst/>
              </a:rPr>
              <a:t>"Colombia has approximately 100,000 malaria cases per year and &gt;60%" of the population is at risk. Unstable transmission, all ages, mostly symptomatic.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effectLst/>
              </a:rPr>
              <a:t>Previous studies in Colombia have shown low genetic diversity, "low levels of </a:t>
            </a:r>
            <a:r>
              <a:rPr lang="en-US" dirty="0" err="1">
                <a:effectLst/>
              </a:rPr>
              <a:t>multiclonal</a:t>
            </a:r>
            <a:r>
              <a:rPr lang="en-US" dirty="0">
                <a:effectLst/>
              </a:rPr>
              <a:t> infections. 90% of population in the data-</a:t>
            </a:r>
            <a:r>
              <a:rPr lang="en-US" dirty="0" err="1">
                <a:effectLst/>
              </a:rPr>
              <a:t>collaction</a:t>
            </a:r>
            <a:r>
              <a:rPr lang="en-US" dirty="0">
                <a:effectLst/>
              </a:rPr>
              <a:t> region are Afro-Colombians. </a:t>
            </a:r>
            <a:endParaRPr lang="en-US" baseline="0" dirty="0"/>
          </a:p>
          <a:p>
            <a:pPr marL="0" lvl="1" indent="0">
              <a:buFont typeface="Arial"/>
              <a:buNone/>
            </a:pPr>
            <a:endParaRPr lang="en-US" dirty="0"/>
          </a:p>
          <a:p>
            <a:pPr marL="0" lvl="1" indent="0">
              <a:buFont typeface="Arial"/>
              <a:buNone/>
            </a:pPr>
            <a:r>
              <a:rPr lang="en-US" dirty="0"/>
              <a:t>A set of 384 SNPs were genotyped in blood spot DNA samples from 447 P. falciparum infected subjects collected over a ten year period from four provinces of the Colombian Pacific coast to evaluate </a:t>
            </a:r>
            <a:r>
              <a:rPr lang="en-US" dirty="0" err="1"/>
              <a:t>clonality</a:t>
            </a:r>
            <a:r>
              <a:rPr lang="en-US" dirty="0"/>
              <a:t>, population structure and linkage disequilibrium (LD). Most infections (81%) contained a single predominant clone. These clustered into 136 </a:t>
            </a:r>
            <a:r>
              <a:rPr lang="en-US" dirty="0" err="1"/>
              <a:t>multilocus</a:t>
            </a:r>
            <a:r>
              <a:rPr lang="en-US" dirty="0"/>
              <a:t> genotypes (MLGs), with 32% of MLGs recovered from multiple (2 – 28) independent subjects. We observed extremely low genotypic richness (R = 0.42) and long persistence of MLGs through time (median = 537 days, range = 1 – 2,997 days). There was a high probability (&gt;5%) of sampling parasites from the same MLG in different subjects within 28 days, suggesting caution is needed when using genotyping methods to assess treatment success in clinical drug trials. </a:t>
            </a:r>
            <a:r>
              <a:rPr lang="en-US" dirty="0" err="1"/>
              <a:t>Panmixia</a:t>
            </a:r>
            <a:r>
              <a:rPr lang="en-US" dirty="0"/>
              <a:t> was rejected as four well differentiated subpopulations (FST = 0.084 - 0.279) were identified. These occurred </a:t>
            </a:r>
            <a:r>
              <a:rPr lang="en-US" dirty="0" err="1"/>
              <a:t>sympatrically</a:t>
            </a:r>
            <a:r>
              <a:rPr lang="en-US" dirty="0"/>
              <a:t> but varied in frequency within the four provinces. Linkage disequilibrium (LD) decayed more rapidly (r2 = 0.17 for markers &lt;10 kb apart) than observed previously in South American</a:t>
            </a:r>
            <a:r>
              <a:rPr lang="en-US" baseline="0" dirty="0"/>
              <a:t> samples.</a:t>
            </a:r>
            <a:endParaRPr lang="en-US" dirty="0"/>
          </a:p>
          <a:p>
            <a:pPr marL="0" lvl="1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0876-8740-3847-98D0-13FF229783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/>
              </a:solidFill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Must pick threshold based on knowledge of IBD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1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Must pick threshold based on knowledge of IBD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DBB2-CE51-5E45-B859-972EC8E97FA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92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404C-4F21-C541-9CE9-F106DF83A5EC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0E21-3DF0-CC41-B3B0-E1591BBDEE7D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D924-09EF-344E-B7E1-1935373B78CA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7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63A6-A316-BA48-82C6-4EDF9FA94B36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9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5162A-9BF6-E84E-A70E-9594BA44F1DF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7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D500-B666-5A48-A1AD-BBCDAB478FD8}" type="datetime1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870-175C-CC41-BF3A-9083501F9923}" type="datetime1">
              <a:rPr lang="en-US" smtClean="0"/>
              <a:t>10/21/18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8C67-7CEB-7749-84C3-AEF2277418F8}" type="datetime1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2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4B6A-CD9B-764C-B054-766F50BFEBC9}" type="datetime1">
              <a:rPr lang="en-US" smtClean="0"/>
              <a:t>10/21/18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E485-344D-984B-8D7F-A10BABE3218A}" type="datetime1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6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EFF7-5607-9F4D-A2CE-59F120CCB534}" type="datetime1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4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D679-ED5F-6C40-831A-5E777E981F3C}" type="datetime1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2431-D116-A448-91AD-337063BE1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2522425"/>
            <a:ext cx="9144001" cy="1470025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3200" dirty="0"/>
              <a:t>Malaria and </a:t>
            </a:r>
            <a:r>
              <a:rPr lang="en-US" sz="3200" dirty="0">
                <a:solidFill>
                  <a:srgbClr val="000000"/>
                </a:solidFill>
              </a:rPr>
              <a:t>maritime traffic on the 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Colombian Pacific coast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091" y="4259066"/>
            <a:ext cx="675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Aimee R. Taylor </a:t>
            </a:r>
          </a:p>
          <a:p>
            <a:pPr algn="ctr"/>
            <a:r>
              <a:rPr lang="en-US" dirty="0"/>
              <a:t>Diego F. </a:t>
            </a:r>
            <a:r>
              <a:rPr lang="en-US" dirty="0" err="1"/>
              <a:t>Echevarry</a:t>
            </a:r>
            <a:endParaRPr lang="en-US" dirty="0"/>
          </a:p>
          <a:p>
            <a:pPr algn="ctr"/>
            <a:r>
              <a:rPr lang="en-US" dirty="0"/>
              <a:t>Timothy J. Anderson </a:t>
            </a:r>
          </a:p>
          <a:p>
            <a:pPr algn="ctr"/>
            <a:r>
              <a:rPr lang="en-US" dirty="0"/>
              <a:t>Daniel E. </a:t>
            </a:r>
            <a:r>
              <a:rPr lang="en-US" dirty="0" err="1"/>
              <a:t>Neafsey</a:t>
            </a:r>
            <a:endParaRPr lang="en-US" dirty="0"/>
          </a:p>
          <a:p>
            <a:pPr algn="ctr"/>
            <a:r>
              <a:rPr lang="en-US" dirty="0"/>
              <a:t>Caroline O. </a:t>
            </a:r>
            <a:r>
              <a:rPr lang="en-US" dirty="0" err="1"/>
              <a:t>Buckee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6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429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Connectivity across sites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01184" y="2822738"/>
            <a:ext cx="36516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Blue edges proportional to the proportion of highly related parasites between sites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Tumaco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Buenventura</a:t>
            </a:r>
            <a:r>
              <a:rPr lang="en-US" sz="2000" dirty="0">
                <a:solidFill>
                  <a:srgbClr val="000000"/>
                </a:solidFill>
              </a:rPr>
              <a:t> are disproportionally connected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named-chunk-13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39"/>
          <a:stretch/>
        </p:blipFill>
        <p:spPr>
          <a:xfrm>
            <a:off x="192525" y="1487717"/>
            <a:ext cx="8758949" cy="5382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Were samples from </a:t>
            </a:r>
            <a:r>
              <a:rPr lang="en-US" sz="2400" dirty="0" err="1">
                <a:solidFill>
                  <a:srgbClr val="000000"/>
                </a:solidFill>
              </a:rPr>
              <a:t>Tumaco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dirty="0" err="1">
                <a:solidFill>
                  <a:srgbClr val="000000"/>
                </a:solidFill>
              </a:rPr>
              <a:t>Buenventura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/>
              <a:t>all collected at the same time? No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11491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6" name="Picture 5" descr="unnamed-chunk-8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1" t="92381" r="36190" b="2963"/>
          <a:stretch/>
        </p:blipFill>
        <p:spPr>
          <a:xfrm>
            <a:off x="1390952" y="1487717"/>
            <a:ext cx="1257906" cy="2660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unnamed-chunk-13-1.png">
            <a:extLst>
              <a:ext uri="{FF2B5EF4-FFF2-40B4-BE49-F238E27FC236}">
                <a16:creationId xmlns:a16="http://schemas.microsoft.com/office/drawing/2014/main" id="{280A55CF-71EB-BE46-9150-256D0DCBD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t="36538" r="4121" b="50839"/>
          <a:stretch/>
        </p:blipFill>
        <p:spPr>
          <a:xfrm>
            <a:off x="1572120" y="4571999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closer look into the genetic links between ports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</a:rPr>
              <a:t>Is relatedness between </a:t>
            </a:r>
            <a:r>
              <a:rPr lang="en-US" sz="2800" dirty="0" err="1">
                <a:solidFill>
                  <a:srgbClr val="000000"/>
                </a:solidFill>
              </a:rPr>
              <a:t>Tumaco</a:t>
            </a:r>
            <a:r>
              <a:rPr lang="en-US" sz="2800" dirty="0">
                <a:solidFill>
                  <a:srgbClr val="000000"/>
                </a:solidFill>
              </a:rPr>
              <a:t> and </a:t>
            </a:r>
            <a:r>
              <a:rPr lang="en-US" sz="2800" dirty="0" err="1">
                <a:solidFill>
                  <a:srgbClr val="000000"/>
                </a:solidFill>
              </a:rPr>
              <a:t>Buenventura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due to one 250-SNP “haplotype”? No</a:t>
            </a:r>
          </a:p>
        </p:txBody>
      </p:sp>
      <p:pic>
        <p:nvPicPr>
          <p:cNvPr id="6" name="Picture 5" descr="dated_network_BT-1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23"/>
          <a:stretch/>
        </p:blipFill>
        <p:spPr>
          <a:xfrm>
            <a:off x="1719149" y="1143000"/>
            <a:ext cx="6967651" cy="5722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dated_network_BT-1.png">
            <a:extLst>
              <a:ext uri="{FF2B5EF4-FFF2-40B4-BE49-F238E27FC236}">
                <a16:creationId xmlns:a16="http://schemas.microsoft.com/office/drawing/2014/main" id="{678CC03C-7BFA-9E4B-AA64-A4DE8C863F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16" t="23687" r="93319" b="31657"/>
          <a:stretch/>
        </p:blipFill>
        <p:spPr>
          <a:xfrm>
            <a:off x="-73689" y="1136994"/>
            <a:ext cx="1795254" cy="57287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E0475D-FD5B-494F-9516-E06837F30114}"/>
              </a:ext>
            </a:extLst>
          </p:cNvPr>
          <p:cNvSpPr/>
          <p:nvPr/>
        </p:nvSpPr>
        <p:spPr>
          <a:xfrm>
            <a:off x="1663689" y="2095328"/>
            <a:ext cx="149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Buenaventura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3639A-23F7-5B42-A300-A2C2320E328B}"/>
              </a:ext>
            </a:extLst>
          </p:cNvPr>
          <p:cNvSpPr/>
          <p:nvPr/>
        </p:nvSpPr>
        <p:spPr>
          <a:xfrm>
            <a:off x="1953769" y="5327813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Tumaco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9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ombiaNetwork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43"/>
            <a:ext cx="4901184" cy="5718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Genetic connectively correlates with marine traffic</a:t>
            </a:r>
          </a:p>
        </p:txBody>
      </p:sp>
      <p:sp>
        <p:nvSpPr>
          <p:cNvPr id="15" name="Oval 14"/>
          <p:cNvSpPr/>
          <p:nvPr/>
        </p:nvSpPr>
        <p:spPr>
          <a:xfrm>
            <a:off x="2862877" y="4023069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7686" y="1143000"/>
            <a:ext cx="4366314" cy="5737958"/>
            <a:chOff x="0" y="1143000"/>
            <a:chExt cx="4366314" cy="5737958"/>
          </a:xfrm>
        </p:grpSpPr>
        <p:pic>
          <p:nvPicPr>
            <p:cNvPr id="11" name="Picture 10" descr="MaritimeTraffi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7" t="22010" r="38147" b="21205"/>
            <a:stretch/>
          </p:blipFill>
          <p:spPr>
            <a:xfrm>
              <a:off x="0" y="1143000"/>
              <a:ext cx="4366314" cy="573795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567834" y="4261336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795422" y="5442360"/>
              <a:ext cx="424308" cy="4306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932985" y="6283218"/>
            <a:ext cx="424308" cy="43062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1392A2-1B16-2541-9F9D-0FFB2E3DB349}"/>
              </a:ext>
            </a:extLst>
          </p:cNvPr>
          <p:cNvSpPr/>
          <p:nvPr/>
        </p:nvSpPr>
        <p:spPr>
          <a:xfrm rot="16200000">
            <a:off x="3388365" y="5517519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B9D38-7583-C646-8975-BB55EF411015}"/>
              </a:ext>
            </a:extLst>
          </p:cNvPr>
          <p:cNvSpPr txBox="1"/>
          <p:nvPr/>
        </p:nvSpPr>
        <p:spPr>
          <a:xfrm>
            <a:off x="1464952" y="6356352"/>
            <a:ext cx="736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423591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Travel time correlates with geographic distance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41A94-146C-2D42-9460-57772FA0F7D3}"/>
              </a:ext>
            </a:extLst>
          </p:cNvPr>
          <p:cNvSpPr/>
          <p:nvPr/>
        </p:nvSpPr>
        <p:spPr>
          <a:xfrm>
            <a:off x="4572000" y="1143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0DC5F-1090-764F-96AD-FD2B5565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4"/>
          <a:stretch/>
        </p:blipFill>
        <p:spPr>
          <a:xfrm>
            <a:off x="1015151" y="1208172"/>
            <a:ext cx="6829439" cy="56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Travel frequency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522D2-FDC0-864B-B401-489228924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61" r="13509" b="12596"/>
          <a:stretch/>
        </p:blipFill>
        <p:spPr>
          <a:xfrm>
            <a:off x="0" y="1143000"/>
            <a:ext cx="9144001" cy="4284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5984E-9908-C24D-AFC1-C707E75886BF}"/>
              </a:ext>
            </a:extLst>
          </p:cNvPr>
          <p:cNvSpPr txBox="1"/>
          <p:nvPr/>
        </p:nvSpPr>
        <p:spPr>
          <a:xfrm>
            <a:off x="192506" y="5877194"/>
            <a:ext cx="7930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Tumaco</a:t>
            </a:r>
            <a:r>
              <a:rPr lang="en-US" sz="2000" dirty="0"/>
              <a:t> &amp; </a:t>
            </a:r>
            <a:r>
              <a:rPr lang="en-US" sz="2000" dirty="0" err="1"/>
              <a:t>Buenventura</a:t>
            </a:r>
            <a:r>
              <a:rPr lang="en-US" sz="2000" dirty="0"/>
              <a:t>: approx. 16 routes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Guapi</a:t>
            </a:r>
            <a:r>
              <a:rPr lang="en-US" sz="2000" dirty="0"/>
              <a:t> &amp; Buenaventura or </a:t>
            </a:r>
            <a:r>
              <a:rPr lang="en-US" sz="2000" dirty="0" err="1"/>
              <a:t>Tumaco</a:t>
            </a:r>
            <a:r>
              <a:rPr lang="en-US" sz="2000" dirty="0"/>
              <a:t>: approx. 1 route per 0.4 km</a:t>
            </a:r>
            <a:r>
              <a:rPr lang="en-US" sz="2000" baseline="30000" dirty="0"/>
              <a:t>2 </a:t>
            </a:r>
            <a:r>
              <a:rPr lang="en-US" sz="2000" dirty="0"/>
              <a:t> per year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CA1-BFF9-CD41-B662-BBD0FF6916BD}"/>
              </a:ext>
            </a:extLst>
          </p:cNvPr>
          <p:cNvSpPr/>
          <p:nvPr/>
        </p:nvSpPr>
        <p:spPr>
          <a:xfrm>
            <a:off x="6744369" y="5398038"/>
            <a:ext cx="23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www.marinetraffic.com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42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000" dirty="0"/>
              <a:t>Summary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9657656" y="33801038"/>
            <a:ext cx="9557440" cy="5014182"/>
            <a:chOff x="19199016" y="33873145"/>
            <a:chExt cx="9557440" cy="5014182"/>
          </a:xfrm>
        </p:grpSpPr>
        <p:grpSp>
          <p:nvGrpSpPr>
            <p:cNvPr id="19" name="Group 18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24" name="Picture 2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5" name="Picture 2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26" name="Picture 25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0" name="Picture 19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1" name="Picture 20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2" name="Oval 21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810056" y="33953438"/>
            <a:ext cx="9557440" cy="5014182"/>
            <a:chOff x="19199016" y="33873145"/>
            <a:chExt cx="9557440" cy="5014182"/>
          </a:xfrm>
        </p:grpSpPr>
        <p:grpSp>
          <p:nvGrpSpPr>
            <p:cNvPr id="28" name="Group 27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33" name="Picture 3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4" name="Picture 3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35" name="Picture 34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29" name="Picture 28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0" name="Picture 29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1" name="Oval 30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962456" y="34105838"/>
            <a:ext cx="9557440" cy="5014182"/>
            <a:chOff x="19199016" y="33873145"/>
            <a:chExt cx="9557440" cy="5014182"/>
          </a:xfrm>
        </p:grpSpPr>
        <p:grpSp>
          <p:nvGrpSpPr>
            <p:cNvPr id="37" name="Group 36"/>
            <p:cNvGrpSpPr/>
            <p:nvPr/>
          </p:nvGrpSpPr>
          <p:grpSpPr>
            <a:xfrm>
              <a:off x="22890364" y="34058736"/>
              <a:ext cx="5866092" cy="4648587"/>
              <a:chOff x="31892680" y="32597738"/>
              <a:chExt cx="4080543" cy="3205503"/>
            </a:xfrm>
          </p:grpSpPr>
          <p:pic>
            <p:nvPicPr>
              <p:cNvPr id="42" name="Picture 41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92680" y="34773017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3" name="Picture 42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9297" y="33664281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44" name="Picture 43" descr="CD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87607" y="32597738"/>
                <a:ext cx="3785616" cy="10302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pic>
          <p:nvPicPr>
            <p:cNvPr id="38" name="Picture 37" descr="colombia_trans-2008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9" b="14181"/>
            <a:stretch/>
          </p:blipFill>
          <p:spPr>
            <a:xfrm>
              <a:off x="21727002" y="34410092"/>
              <a:ext cx="5368163" cy="4477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39" name="Picture 38" descr="Screen Shot 2017-11-01 at 5.12.16 PM (2)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1" t="15488" r="23112" b="6288"/>
            <a:stretch/>
          </p:blipFill>
          <p:spPr>
            <a:xfrm>
              <a:off x="19199016" y="33873145"/>
              <a:ext cx="5936706" cy="44142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40" name="Oval 39"/>
            <p:cNvSpPr/>
            <p:nvPr/>
          </p:nvSpPr>
          <p:spPr>
            <a:xfrm>
              <a:off x="23057865" y="35999784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2486596" y="36553681"/>
              <a:ext cx="409062" cy="35265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5790" y="3352991"/>
            <a:ext cx="5836318" cy="30033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3434" y="1334853"/>
            <a:ext cx="863867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100" dirty="0"/>
              <a:t>Evidence parasite connectivity and spatial-temporal trends in relatedness</a:t>
            </a:r>
          </a:p>
          <a:p>
            <a:pPr marL="342900" indent="-342900">
              <a:buFont typeface="+mj-lt"/>
              <a:buAutoNum type="arabicPeriod"/>
            </a:pPr>
            <a:endParaRPr lang="en-US" sz="2100" dirty="0"/>
          </a:p>
          <a:p>
            <a:pPr marL="342900" indent="-342900">
              <a:buFont typeface="+mj-lt"/>
              <a:buAutoNum type="arabicPeriod"/>
            </a:pPr>
            <a:r>
              <a:rPr lang="en-US" sz="2100" dirty="0"/>
              <a:t>Evidence of recurrent connectivity between Buenaventura and </a:t>
            </a:r>
            <a:r>
              <a:rPr lang="en-US" sz="2100" dirty="0" err="1"/>
              <a:t>Tumaco</a:t>
            </a:r>
            <a:endParaRPr lang="en-US" sz="2100" dirty="0"/>
          </a:p>
          <a:p>
            <a:pPr marL="342900" indent="-342900">
              <a:buFont typeface="+mj-lt"/>
              <a:buAutoNum type="arabicPeriod"/>
            </a:pPr>
            <a:endParaRPr lang="en-US" sz="2100" dirty="0"/>
          </a:p>
          <a:p>
            <a:pPr marL="342900" indent="-342900">
              <a:buFont typeface="+mj-lt"/>
              <a:buAutoNum type="arabicPeriod"/>
            </a:pPr>
            <a:r>
              <a:rPr lang="en-US" sz="2100" dirty="0"/>
              <a:t>Marine travel frequency (versus time) correlates with genetic connectivity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20842" y="3750179"/>
            <a:ext cx="2900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Next steps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connectivity using a probabilistic gravity model and combining complementary data types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3434" y="6396337"/>
            <a:ext cx="88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Works-in-Progress Seminar, Wed, Oct 14th, 1:00-1:50pm, </a:t>
            </a:r>
            <a:r>
              <a:rPr lang="en-US" sz="2400" dirty="0" err="1"/>
              <a:t>Kresge</a:t>
            </a:r>
            <a:r>
              <a:rPr lang="en-US" sz="2400" dirty="0"/>
              <a:t> 502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2-14 at 9.12.0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6" t="45682" r="19322" b="15687"/>
          <a:stretch/>
        </p:blipFill>
        <p:spPr>
          <a:xfrm>
            <a:off x="2628471" y="3652"/>
            <a:ext cx="6515531" cy="68543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1"/>
            <a:ext cx="2628470" cy="170542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Does marine traffic impact malaria transmission more generally?</a:t>
            </a:r>
          </a:p>
          <a:p>
            <a:pPr algn="ctr"/>
            <a:endParaRPr lang="en-US" sz="20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3162" y="2454601"/>
            <a:ext cx="2282143" cy="1948798"/>
            <a:chOff x="1968909" y="1523265"/>
            <a:chExt cx="5704377" cy="4718682"/>
          </a:xfrm>
        </p:grpSpPr>
        <p:grpSp>
          <p:nvGrpSpPr>
            <p:cNvPr id="10" name="Group 9"/>
            <p:cNvGrpSpPr/>
            <p:nvPr/>
          </p:nvGrpSpPr>
          <p:grpSpPr>
            <a:xfrm>
              <a:off x="1968909" y="1717209"/>
              <a:ext cx="5704377" cy="4524738"/>
              <a:chOff x="317875" y="1703502"/>
              <a:chExt cx="4698979" cy="372725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875" y="1703502"/>
                <a:ext cx="3993484" cy="372725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68854" y="1703502"/>
                <a:ext cx="3048000" cy="266700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1650" y="1523265"/>
              <a:ext cx="1844172" cy="3688344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17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2E5E07-3E11-C446-9A5A-47D805961111}"/>
              </a:ext>
            </a:extLst>
          </p:cNvPr>
          <p:cNvSpPr/>
          <p:nvPr/>
        </p:nvSpPr>
        <p:spPr>
          <a:xfrm>
            <a:off x="0" y="5152572"/>
            <a:ext cx="2628470" cy="170542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If so, how can we interrupt transmission?</a:t>
            </a:r>
          </a:p>
          <a:p>
            <a:pPr algn="ctr"/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1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10" name="Picture 9" descr="CCDD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07" y="6026310"/>
            <a:ext cx="231661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14" y="6100119"/>
            <a:ext cx="2502104" cy="565610"/>
          </a:xfrm>
          <a:prstGeom prst="rect">
            <a:avLst/>
          </a:prstGeom>
        </p:spPr>
      </p:pic>
      <p:pic>
        <p:nvPicPr>
          <p:cNvPr id="13" name="Picture 12" descr="BroadInstLogoforPrintCMYK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9" y="6141093"/>
            <a:ext cx="2108963" cy="524636"/>
          </a:xfrm>
          <a:prstGeom prst="rect">
            <a:avLst/>
          </a:prstGeom>
        </p:spPr>
      </p:pic>
      <p:pic>
        <p:nvPicPr>
          <p:cNvPr id="14" name="Picture 13" descr="HSPH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61" y="5266602"/>
            <a:ext cx="4208608" cy="663647"/>
          </a:xfrm>
          <a:prstGeom prst="rect">
            <a:avLst/>
          </a:prstGeom>
        </p:spPr>
      </p:pic>
      <p:pic>
        <p:nvPicPr>
          <p:cNvPr id="15" name="Picture 14" descr="logo-cideim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60" y="6069956"/>
            <a:ext cx="678422" cy="595775"/>
          </a:xfrm>
          <a:prstGeom prst="rect">
            <a:avLst/>
          </a:prstGeom>
        </p:spPr>
      </p:pic>
      <p:pic>
        <p:nvPicPr>
          <p:cNvPr id="16" name="Picture 15" descr="Purdue-Sig-Black-Gold-rg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7" y="5402346"/>
            <a:ext cx="1785944" cy="52790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40242" y="1583974"/>
            <a:ext cx="67558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Diego F. </a:t>
            </a:r>
            <a:r>
              <a:rPr lang="en-US" sz="2800" dirty="0" err="1"/>
              <a:t>Echevarry</a:t>
            </a:r>
            <a:r>
              <a:rPr lang="en-US" sz="28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Timothy J. Anderson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Daniel E. </a:t>
            </a:r>
            <a:r>
              <a:rPr lang="en-US" sz="2800" dirty="0" err="1"/>
              <a:t>Neafsey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Caroline O. </a:t>
            </a:r>
            <a:r>
              <a:rPr lang="en-US" sz="2800" dirty="0" err="1"/>
              <a:t>Buckee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Vladimir </a:t>
            </a:r>
            <a:r>
              <a:rPr lang="en-US" sz="2800" dirty="0" err="1"/>
              <a:t>Corredor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People in </a:t>
            </a:r>
            <a:r>
              <a:rPr lang="en-US" sz="2800" dirty="0" err="1"/>
              <a:t>Guapi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-chunk-35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2249714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Are the repeat “haplotypes” highly related to one-another?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Some, not all </a:t>
            </a: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Edges = r estimates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2430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Oval 2"/>
          <p:cNvSpPr/>
          <p:nvPr/>
        </p:nvSpPr>
        <p:spPr>
          <a:xfrm>
            <a:off x="3132669" y="2927049"/>
            <a:ext cx="991809" cy="9434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6381" y="1"/>
            <a:ext cx="841828" cy="725714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51314" y="5583163"/>
            <a:ext cx="1214362" cy="1190170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0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14452" r="6021" b="44831"/>
          <a:stretch/>
        </p:blipFill>
        <p:spPr>
          <a:xfrm>
            <a:off x="2" y="1033577"/>
            <a:ext cx="9144001" cy="434339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" y="2"/>
            <a:ext cx="9144001" cy="1033577"/>
          </a:xfrm>
          <a:prstGeom prst="rect">
            <a:avLst/>
          </a:prstGeom>
          <a:solidFill>
            <a:srgbClr val="BFBFB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  <a:p>
            <a:r>
              <a:rPr lang="en-US" sz="2800" dirty="0"/>
              <a:t>Evidence of connectivity between malaria parasite populations on the Colombian Pacific coast? </a:t>
            </a:r>
          </a:p>
          <a:p>
            <a:endParaRPr lang="en-US" sz="2800" dirty="0"/>
          </a:p>
        </p:txBody>
      </p:sp>
      <p:pic>
        <p:nvPicPr>
          <p:cNvPr id="5" name="Picture 4" descr="Screen Shot 2018-10-19 at 1.46.47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60506" r="35707" b="2548"/>
          <a:stretch/>
        </p:blipFill>
        <p:spPr>
          <a:xfrm>
            <a:off x="2" y="1033577"/>
            <a:ext cx="2250915" cy="25926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3" y="537152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>
                <a:solidFill>
                  <a:srgbClr val="7F7F7F"/>
                </a:solidFill>
              </a:rPr>
              <a:t>WHO World Malaria Report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256ABB-A2C3-1244-867F-FE87595AD8C8}"/>
              </a:ext>
            </a:extLst>
          </p:cNvPr>
          <p:cNvSpPr/>
          <p:nvPr/>
        </p:nvSpPr>
        <p:spPr>
          <a:xfrm>
            <a:off x="3866148" y="1241417"/>
            <a:ext cx="978568" cy="14091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9DE2D-F81E-C44F-8B07-00DE7B329771}"/>
              </a:ext>
            </a:extLst>
          </p:cNvPr>
          <p:cNvSpPr/>
          <p:nvPr/>
        </p:nvSpPr>
        <p:spPr>
          <a:xfrm>
            <a:off x="256676" y="5521148"/>
            <a:ext cx="67246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Malaria incidence almost halved between 2010-2016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cases doubled between 2015 and 2016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falciparum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vivax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2016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Hotspot of transmission: Choco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54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Previously published </a:t>
            </a:r>
            <a:r>
              <a:rPr lang="en-US" sz="2400" i="1" dirty="0"/>
              <a:t>F</a:t>
            </a:r>
            <a:r>
              <a:rPr lang="en-US" sz="2400" i="1" baseline="-25000" dirty="0"/>
              <a:t>ST</a:t>
            </a:r>
            <a:r>
              <a:rPr lang="en-US" sz="2400" dirty="0"/>
              <a:t> analyses agree</a:t>
            </a:r>
          </a:p>
        </p:txBody>
      </p:sp>
      <p:pic>
        <p:nvPicPr>
          <p:cNvPr id="8" name="Picture 7" descr="unnamed-chunk-3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143000"/>
            <a:ext cx="7620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3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511399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198084" y="41236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07213" y="452381"/>
            <a:ext cx="3166129" cy="1873809"/>
          </a:xfrm>
        </p:spPr>
        <p:txBody>
          <a:bodyPr>
            <a:noAutofit/>
          </a:bodyPr>
          <a:lstStyle/>
          <a:p>
            <a:pPr algn="l"/>
            <a:r>
              <a:rPr lang="en-US" sz="2600" dirty="0"/>
              <a:t>Previously published </a:t>
            </a:r>
            <a:r>
              <a:rPr lang="en-US" sz="2600" i="1" dirty="0"/>
              <a:t>P. falciparum</a:t>
            </a:r>
            <a:r>
              <a:rPr lang="en-US" sz="2600" dirty="0"/>
              <a:t> data from the Colombian Pacific Coast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213" y="4123675"/>
            <a:ext cx="33415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</a:rPr>
              <a:t>Echeverry,D.F. et al. (2013) BMC Genet.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213" y="2454502"/>
            <a:ext cx="3404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325 single-genotype parasite samples collected between </a:t>
            </a:r>
            <a:r>
              <a:rPr lang="is-I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1993 and 2007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genotyped at 250 single nucleotide polymorphisms (SNPs)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8330"/>
            <a:ext cx="9144000" cy="2009670"/>
          </a:xfrm>
          <a:prstGeom prst="rect">
            <a:avLst/>
          </a:prstGeom>
        </p:spPr>
      </p:pic>
      <p:pic>
        <p:nvPicPr>
          <p:cNvPr id="9" name="Picture 8" descr="Colombia_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93" y="2775284"/>
            <a:ext cx="1776898" cy="2073047"/>
          </a:xfrm>
          <a:prstGeom prst="rect">
            <a:avLst/>
          </a:prstGeom>
        </p:spPr>
      </p:pic>
      <p:pic>
        <p:nvPicPr>
          <p:cNvPr id="4" name="Picture 3" descr="ColombiaNe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35" y="1"/>
            <a:ext cx="4212151" cy="4913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BD_hist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b="7965"/>
          <a:stretch/>
        </p:blipFill>
        <p:spPr>
          <a:xfrm>
            <a:off x="561473" y="1331495"/>
            <a:ext cx="7801966" cy="538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Estimates of genetic relatedness</a:t>
            </a:r>
            <a:br>
              <a:rPr lang="en-US" sz="2400" i="1" dirty="0"/>
            </a:br>
            <a:r>
              <a:rPr lang="en-US" sz="2400" dirty="0"/>
              <a:t>for all pairwise comparisons of samples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8821" y="1685934"/>
            <a:ext cx="5149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﻿Estimates generated using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hmmIBD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Schaffner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, et al. (2018)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8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E83F8BC-B792-F843-A221-1ABD5E0E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05" y="1143000"/>
            <a:ext cx="824459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falciparum </a:t>
            </a:r>
            <a:r>
              <a:rPr lang="en-US" sz="2400" dirty="0"/>
              <a:t>sample pairs more highly related if collected </a:t>
            </a:r>
            <a:br>
              <a:rPr lang="en-US" sz="2400" dirty="0"/>
            </a:br>
            <a:r>
              <a:rPr lang="en-US" sz="2400" dirty="0"/>
              <a:t>within the same site versus across different sites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196D5-DBB1-0449-B7FA-91CF3B7278B3}"/>
              </a:ext>
            </a:extLst>
          </p:cNvPr>
          <p:cNvSpPr/>
          <p:nvPr/>
        </p:nvSpPr>
        <p:spPr>
          <a:xfrm>
            <a:off x="4572000" y="118659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Group estimates by sites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Plot proportion &gt; 0.5 by sites</a:t>
            </a:r>
          </a:p>
        </p:txBody>
      </p:sp>
    </p:spTree>
    <p:extLst>
      <p:ext uri="{BB962C8B-B14F-4D97-AF65-F5344CB8AC3E}">
        <p14:creationId xmlns:p14="http://schemas.microsoft.com/office/powerpoint/2010/main" val="37068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named-chunk-8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i="1" dirty="0"/>
              <a:t>P. falciparum </a:t>
            </a:r>
            <a:r>
              <a:rPr lang="en-US" sz="2400" dirty="0"/>
              <a:t>sample pairs more highly related if collected </a:t>
            </a:r>
            <a:br>
              <a:rPr lang="en-US" sz="2400" dirty="0"/>
            </a:br>
            <a:r>
              <a:rPr lang="en-US" sz="2400" dirty="0"/>
              <a:t>closer together in 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D923D-0161-A247-B899-B63C1A7E206F}"/>
              </a:ext>
            </a:extLst>
          </p:cNvPr>
          <p:cNvSpPr/>
          <p:nvPr/>
        </p:nvSpPr>
        <p:spPr>
          <a:xfrm>
            <a:off x="4411579" y="11430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Group estimates by </a:t>
            </a:r>
            <a:r>
              <a:rPr lang="el-GR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Plot proportion &gt; 0.5 by </a:t>
            </a:r>
            <a:r>
              <a:rPr lang="el-GR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Δ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 Unicode MS"/>
              </a:rPr>
              <a:t> Time </a:t>
            </a:r>
          </a:p>
        </p:txBody>
      </p:sp>
    </p:spTree>
    <p:extLst>
      <p:ext uri="{BB962C8B-B14F-4D97-AF65-F5344CB8AC3E}">
        <p14:creationId xmlns:p14="http://schemas.microsoft.com/office/powerpoint/2010/main" val="37004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Regression analyses support small but significant </a:t>
            </a:r>
            <a:br>
              <a:rPr lang="en-US" sz="2400" dirty="0"/>
            </a:br>
            <a:r>
              <a:rPr lang="en-US" sz="2400" dirty="0"/>
              <a:t>negative trends in relatedness with both space and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460"/>
            <a:ext cx="9144000" cy="3783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sp>
        <p:nvSpPr>
          <p:cNvPr id="6" name="Right Brace 5"/>
          <p:cNvSpPr/>
          <p:nvPr/>
        </p:nvSpPr>
        <p:spPr>
          <a:xfrm rot="16200000">
            <a:off x="4173921" y="1222060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7127211" y="1222059"/>
            <a:ext cx="279817" cy="24398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12232" y="1935176"/>
            <a:ext cx="303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highly related versus not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7203" y="1935176"/>
            <a:ext cx="25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to </a:t>
            </a:r>
            <a:r>
              <a:rPr lang="en-US" i="1" dirty="0"/>
              <a:t>r</a:t>
            </a:r>
            <a:r>
              <a:rPr lang="en-US" dirty="0"/>
              <a:t> estimates directly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511" y="3505448"/>
            <a:ext cx="8252439" cy="562373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9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Aside: identity-by-state (IBS) estimates generate </a:t>
            </a:r>
            <a:br>
              <a:rPr lang="en-US" sz="2400" dirty="0"/>
            </a:br>
            <a:r>
              <a:rPr lang="en-US" sz="2400" dirty="0"/>
              <a:t>similar results despite vastly different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8" name="Picture 7" descr="unnamed-chunk-21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b="10291"/>
          <a:stretch/>
        </p:blipFill>
        <p:spPr>
          <a:xfrm>
            <a:off x="4487881" y="1159869"/>
            <a:ext cx="4656119" cy="32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4775" y="5694548"/>
            <a:ext cx="3844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number of SNPs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relatedness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function of allele frequencies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67FEB3-A517-0441-B9EB-8E1F43D83219}"/>
              </a:ext>
            </a:extLst>
          </p:cNvPr>
          <p:cNvGrpSpPr/>
          <p:nvPr/>
        </p:nvGrpSpPr>
        <p:grpSpPr>
          <a:xfrm>
            <a:off x="3072063" y="4629974"/>
            <a:ext cx="3481137" cy="871041"/>
            <a:chOff x="842881" y="4933136"/>
            <a:chExt cx="3481137" cy="871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biLevel thresh="75000"/>
            </a:blip>
            <a:srcRect l="28950" t="3777" r="32979" b="43941"/>
            <a:stretch/>
          </p:blipFill>
          <p:spPr>
            <a:xfrm>
              <a:off x="842881" y="4933136"/>
              <a:ext cx="3481137" cy="87104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728177" y="5220044"/>
              <a:ext cx="713619" cy="447523"/>
            </a:xfrm>
            <a:prstGeom prst="rect">
              <a:avLst/>
            </a:prstGeom>
            <a:noFill/>
            <a:ln w="28575" cmpd="sng">
              <a:solidFill>
                <a:srgbClr val="71F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311BE-325D-F942-8E69-75BCD073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5" y="1167896"/>
            <a:ext cx="4082509" cy="33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9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BFBFBF"/>
          </a:solidFill>
        </p:spPr>
        <p:txBody>
          <a:bodyPr>
            <a:noAutofit/>
          </a:bodyPr>
          <a:lstStyle/>
          <a:p>
            <a:r>
              <a:rPr lang="en-US" sz="2400" dirty="0"/>
              <a:t>Aside: identity-by-state (IBS) estimates generate </a:t>
            </a:r>
            <a:br>
              <a:rPr lang="en-US" sz="2400" dirty="0"/>
            </a:br>
            <a:r>
              <a:rPr lang="en-US" sz="2400" dirty="0"/>
              <a:t>similar results despite vastly different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6953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Arial Unicode MS"/>
              </a:rPr>
              <a:t>Unpublished </a:t>
            </a:r>
          </a:p>
        </p:txBody>
      </p:sp>
      <p:pic>
        <p:nvPicPr>
          <p:cNvPr id="8" name="Picture 7" descr="unnamed-chunk-21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b="10291"/>
          <a:stretch/>
        </p:blipFill>
        <p:spPr>
          <a:xfrm>
            <a:off x="4487881" y="1159869"/>
            <a:ext cx="4656119" cy="32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4775" y="5694548"/>
            <a:ext cx="3844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number of SNPs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relatedness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	function of allele frequencies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67FEB3-A517-0441-B9EB-8E1F43D83219}"/>
              </a:ext>
            </a:extLst>
          </p:cNvPr>
          <p:cNvGrpSpPr/>
          <p:nvPr/>
        </p:nvGrpSpPr>
        <p:grpSpPr>
          <a:xfrm>
            <a:off x="3072063" y="4629974"/>
            <a:ext cx="3481137" cy="871041"/>
            <a:chOff x="842881" y="4933136"/>
            <a:chExt cx="3481137" cy="871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biLevel thresh="75000"/>
            </a:blip>
            <a:srcRect l="28950" t="3777" r="32979" b="43941"/>
            <a:stretch/>
          </p:blipFill>
          <p:spPr>
            <a:xfrm>
              <a:off x="842881" y="4933136"/>
              <a:ext cx="3481137" cy="87104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728177" y="5220044"/>
              <a:ext cx="713619" cy="447523"/>
            </a:xfrm>
            <a:prstGeom prst="rect">
              <a:avLst/>
            </a:prstGeom>
            <a:noFill/>
            <a:ln w="28575" cmpd="sng">
              <a:solidFill>
                <a:srgbClr val="71F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2431-D116-A448-91AD-337063BE1BA2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311BE-325D-F942-8E69-75BCD073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5" y="1167896"/>
            <a:ext cx="4082509" cy="33653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B57D4E-8349-394C-B9FE-1019D8DAC4DA}"/>
              </a:ext>
            </a:extLst>
          </p:cNvPr>
          <p:cNvSpPr/>
          <p:nvPr/>
        </p:nvSpPr>
        <p:spPr>
          <a:xfrm>
            <a:off x="2831431" y="2341116"/>
            <a:ext cx="3481137" cy="30144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Pre-print on </a:t>
            </a:r>
            <a:r>
              <a:rPr lang="en-US" sz="2400" dirty="0" err="1">
                <a:solidFill>
                  <a:schemeClr val="tx1"/>
                </a:solidFill>
              </a:rPr>
              <a:t>BioRxiv</a:t>
            </a:r>
            <a:r>
              <a:rPr lang="en-US" sz="2400" dirty="0">
                <a:solidFill>
                  <a:schemeClr val="tx1"/>
                </a:solidFill>
              </a:rPr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91696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30731</TotalTime>
  <Words>1142</Words>
  <Application>Microsoft Macintosh PowerPoint</Application>
  <PresentationFormat>On-screen Show (4:3)</PresentationFormat>
  <Paragraphs>192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 Unicode MS</vt:lpstr>
      <vt:lpstr>Arial</vt:lpstr>
      <vt:lpstr>Calibri</vt:lpstr>
      <vt:lpstr>Office Theme</vt:lpstr>
      <vt:lpstr>Malaria and maritime traffic on the  Colombian Pacific coast</vt:lpstr>
      <vt:lpstr>PowerPoint Presentation</vt:lpstr>
      <vt:lpstr>Previously published P. falciparum data from the Colombian Pacific Coast</vt:lpstr>
      <vt:lpstr>Estimates of genetic relatedness for all pairwise comparisons of samples</vt:lpstr>
      <vt:lpstr>P. falciparum sample pairs more highly related if collected  within the same site versus across different sites </vt:lpstr>
      <vt:lpstr>P. falciparum sample pairs more highly related if collected  closer together in time</vt:lpstr>
      <vt:lpstr>Regression analyses support small but significant  negative trends in relatedness with both space and time</vt:lpstr>
      <vt:lpstr>Aside: identity-by-state (IBS) estimates generate  similar results despite vastly different distribution</vt:lpstr>
      <vt:lpstr>Aside: identity-by-state (IBS) estimates generate  similar results despite vastly different distribution</vt:lpstr>
      <vt:lpstr>Connectivity across sites </vt:lpstr>
      <vt:lpstr>Were samples from Tumaco and Buenventura  all collected at the same time? No </vt:lpstr>
      <vt:lpstr>A closer look into the genetic links between ports</vt:lpstr>
      <vt:lpstr>Genetic connectively correlates with marine traffic</vt:lpstr>
      <vt:lpstr>Travel time correlates with geographic distance</vt:lpstr>
      <vt:lpstr>Travel frequency</vt:lpstr>
      <vt:lpstr>Summary</vt:lpstr>
      <vt:lpstr>PowerPoint Presentation</vt:lpstr>
      <vt:lpstr>PowerPoint Presentation</vt:lpstr>
      <vt:lpstr>PowerPoint Presentation</vt:lpstr>
      <vt:lpstr>Previously published FST analyses agree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Taylor</dc:creator>
  <cp:lastModifiedBy>Aimee Taylor</cp:lastModifiedBy>
  <cp:revision>630</cp:revision>
  <dcterms:created xsi:type="dcterms:W3CDTF">2016-10-09T20:13:41Z</dcterms:created>
  <dcterms:modified xsi:type="dcterms:W3CDTF">2018-10-22T02:58:00Z</dcterms:modified>
</cp:coreProperties>
</file>